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02" r:id="rId1"/>
  </p:sldMasterIdLst>
  <p:sldIdLst>
    <p:sldId id="263" r:id="rId2"/>
    <p:sldId id="260" r:id="rId3"/>
    <p:sldId id="261" r:id="rId4"/>
    <p:sldId id="266" r:id="rId5"/>
    <p:sldId id="268" r:id="rId6"/>
    <p:sldId id="269" r:id="rId7"/>
    <p:sldId id="258" r:id="rId8"/>
    <p:sldId id="262" r:id="rId9"/>
    <p:sldId id="257" r:id="rId10"/>
    <p:sldId id="259" r:id="rId11"/>
    <p:sldId id="256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70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701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61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397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532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035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052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671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18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40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34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932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8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8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20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13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58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0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9652EB6-DDB5-4660-850B-88FBC77AE92E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A30CA3-C231-4703-83D6-93DA62DEC6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037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  <p:sldLayoutId id="2147484514" r:id="rId12"/>
    <p:sldLayoutId id="2147484515" r:id="rId13"/>
    <p:sldLayoutId id="2147484516" r:id="rId14"/>
    <p:sldLayoutId id="2147484517" r:id="rId15"/>
    <p:sldLayoutId id="2147484518" r:id="rId16"/>
    <p:sldLayoutId id="21474845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DB62C5-A2C3-412E-B833-7C1577C18723}"/>
              </a:ext>
            </a:extLst>
          </p:cNvPr>
          <p:cNvSpPr txBox="1"/>
          <p:nvPr/>
        </p:nvSpPr>
        <p:spPr>
          <a:xfrm>
            <a:off x="1635210" y="2381418"/>
            <a:ext cx="9687698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Distributed Systems Presentation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Made by:</a:t>
            </a:r>
          </a:p>
          <a:p>
            <a:pPr algn="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Sakshi Vatsa(2k17/CO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/296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</a:p>
          <a:p>
            <a:pPr algn="r"/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Sambhav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Jain(2k17/CO/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297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  <a:endParaRPr lang="en-IN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193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1EDB88-5589-4E01-9D2D-E9C55B833D84}"/>
              </a:ext>
            </a:extLst>
          </p:cNvPr>
          <p:cNvSpPr/>
          <p:nvPr/>
        </p:nvSpPr>
        <p:spPr>
          <a:xfrm>
            <a:off x="0" y="901806"/>
            <a:ext cx="11656381" cy="28315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    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Client</a:t>
            </a:r>
          </a:p>
          <a:p>
            <a:endParaRPr 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n w="12700">
                  <a:noFill/>
                  <a:prstDash val="solid"/>
                </a:ln>
                <a:effectLst/>
              </a:rPr>
              <a:t>For each client to start, there will be a new session and session key by KDC.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n w="12700">
                  <a:noFill/>
                  <a:prstDash val="solid"/>
                </a:ln>
                <a:effectLst/>
              </a:rPr>
              <a:t>When started, can access the file servers through controller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n w="12700">
                  <a:noFill/>
                  <a:prstDash val="solid"/>
                </a:ln>
                <a:effectLst/>
              </a:rPr>
              <a:t>Send the command to be executed to the controller and receive the result after getting done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n w="12700">
                  <a:noFill/>
                  <a:prstDash val="solid"/>
                </a:ln>
                <a:effectLst/>
              </a:rPr>
              <a:t>To end a session for a client, Enter end.</a:t>
            </a:r>
          </a:p>
          <a:p>
            <a:endParaRPr lang="en-US" sz="1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</a:endParaRPr>
          </a:p>
          <a:p>
            <a:endParaRPr lang="en-US" sz="1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DFF70-970C-4C3F-9970-4664CFE4A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8" b="75135"/>
          <a:stretch/>
        </p:blipFill>
        <p:spPr>
          <a:xfrm>
            <a:off x="1433555" y="3043947"/>
            <a:ext cx="11075081" cy="3278676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78190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440EB1-3193-4F63-AF8F-37F023720244}"/>
              </a:ext>
            </a:extLst>
          </p:cNvPr>
          <p:cNvSpPr/>
          <p:nvPr/>
        </p:nvSpPr>
        <p:spPr>
          <a:xfrm>
            <a:off x="277281" y="1455841"/>
            <a:ext cx="4957105" cy="44627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Controller</a:t>
            </a: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n w="12700">
                  <a:noFill/>
                  <a:prstDash val="solid"/>
                </a:ln>
              </a:rPr>
              <a:t>Connects file servers and client servers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n w="12700">
                  <a:noFill/>
                  <a:prstDash val="solid"/>
                </a:ln>
              </a:rPr>
              <a:t>Unique session key b/w file server &amp; </a:t>
            </a:r>
          </a:p>
          <a:p>
            <a:r>
              <a:rPr lang="en-US" sz="1600" b="1" dirty="0">
                <a:ln w="12700">
                  <a:noFill/>
                  <a:prstDash val="solid"/>
                </a:ln>
              </a:rPr>
              <a:t>     controller and client &amp;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n w="12700">
                  <a:noFill/>
                  <a:prstDash val="solid"/>
                </a:ln>
              </a:rPr>
              <a:t>The clients make a request to the controller, the controller checks the request, then    forwards it to the respective file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n w="12700">
                  <a:noFill/>
                  <a:prstDash val="solid"/>
                </a:ln>
              </a:rPr>
              <a:t>The file server then responds with the required data, which is then passed to the client.</a:t>
            </a:r>
          </a:p>
          <a:p>
            <a:endParaRPr lang="en-US" sz="1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B59806-88BA-4A69-8C55-9E9434537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38" y="-129746"/>
            <a:ext cx="7154562" cy="7117492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9171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95BE-A11B-4CE5-B632-8707A5CA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967" y="2728735"/>
            <a:ext cx="2390052" cy="1400530"/>
          </a:xfrm>
        </p:spPr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185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1BFA-54F5-46D4-ABCA-F6E1814B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97" y="85818"/>
            <a:ext cx="10131425" cy="810828"/>
          </a:xfrm>
        </p:spPr>
        <p:txBody>
          <a:bodyPr/>
          <a:lstStyle/>
          <a:p>
            <a:r>
              <a:rPr lang="en-US" dirty="0" err="1"/>
              <a:t>OuTPUT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32002B-7215-4FEB-B4D9-1F7DA3375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299" y="749972"/>
            <a:ext cx="10591060" cy="630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5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32A917-4026-43AF-BC6C-E93E11403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61" y="136400"/>
            <a:ext cx="11105965" cy="669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74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0A1B1-91CC-460F-BBCE-877E6FD0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6" y="186431"/>
            <a:ext cx="11833933" cy="6569476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8954B-7471-48DD-BC7A-28297E28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5" y="184058"/>
            <a:ext cx="11833933" cy="63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7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53662C-E6A9-404A-91E4-1C92056D9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17" y="104649"/>
            <a:ext cx="11381173" cy="66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DE74FB-A818-45BD-AFD0-E00CF8F44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63" y="152337"/>
            <a:ext cx="11443317" cy="69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5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B5F986-A1B0-4C57-A5C8-916A7BBDE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76" y="22063"/>
            <a:ext cx="11700769" cy="679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38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DBFAC0-2056-4A42-8BA0-81F3A1F5C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784" y="59814"/>
            <a:ext cx="11310150" cy="68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3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5CA6C9-647E-4661-B443-216272A0536A}"/>
              </a:ext>
            </a:extLst>
          </p:cNvPr>
          <p:cNvSpPr/>
          <p:nvPr/>
        </p:nvSpPr>
        <p:spPr>
          <a:xfrm>
            <a:off x="2563020" y="730762"/>
            <a:ext cx="6546985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Problem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708E64-50F0-41DD-B16A-09E990676BAD}"/>
              </a:ext>
            </a:extLst>
          </p:cNvPr>
          <p:cNvSpPr/>
          <p:nvPr/>
        </p:nvSpPr>
        <p:spPr>
          <a:xfrm>
            <a:off x="1876348" y="2556468"/>
            <a:ext cx="8639251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400" b="1" dirty="0">
                <a:ln w="9525">
                  <a:noFill/>
                  <a:prstDash val="solid"/>
                </a:ln>
                <a:solidFill>
                  <a:schemeClr val="tx1"/>
                </a:solidFill>
              </a:rPr>
              <a:t>To design a secure file system which allows distributed system nodes </a:t>
            </a:r>
            <a:r>
              <a:rPr lang="en-IN" sz="2400" b="1" dirty="0" err="1">
                <a:ln w="9525">
                  <a:noFill/>
                  <a:prstDash val="solid"/>
                </a:ln>
                <a:solidFill>
                  <a:schemeClr val="tx1"/>
                </a:solidFill>
              </a:rPr>
              <a:t>Dsi</a:t>
            </a:r>
            <a:r>
              <a:rPr lang="en-IN" sz="2400" b="1" dirty="0">
                <a:ln w="9525">
                  <a:noFill/>
                  <a:prstDash val="solid"/>
                </a:ln>
                <a:solidFill>
                  <a:schemeClr val="tx1"/>
                </a:solidFill>
              </a:rPr>
              <a:t> to access the remote files stored on the remote file servers </a:t>
            </a:r>
            <a:r>
              <a:rPr lang="en-IN" sz="2400" b="1" dirty="0" err="1">
                <a:ln w="9525">
                  <a:noFill/>
                  <a:prstDash val="solid"/>
                </a:ln>
                <a:solidFill>
                  <a:schemeClr val="tx1"/>
                </a:solidFill>
              </a:rPr>
              <a:t>FSi</a:t>
            </a:r>
            <a:r>
              <a:rPr lang="en-IN" sz="2400" b="1" dirty="0">
                <a:ln w="9525">
                  <a:noFill/>
                  <a:prstDash val="solid"/>
                </a:ln>
                <a:solidFill>
                  <a:schemeClr val="tx1"/>
                </a:solidFill>
              </a:rPr>
              <a:t> in a secure manner using RPCs.</a:t>
            </a:r>
          </a:p>
        </p:txBody>
      </p:sp>
    </p:spTree>
    <p:extLst>
      <p:ext uri="{BB962C8B-B14F-4D97-AF65-F5344CB8AC3E}">
        <p14:creationId xmlns:p14="http://schemas.microsoft.com/office/powerpoint/2010/main" val="3570800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36750E-7FB6-4FE7-A1DD-8B900BB7B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16" y="103628"/>
            <a:ext cx="11283518" cy="67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C6EF-78A9-4BB0-A488-AB97CF20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881" y="2166151"/>
            <a:ext cx="6881505" cy="1998624"/>
          </a:xfrm>
        </p:spPr>
        <p:txBody>
          <a:bodyPr/>
          <a:lstStyle/>
          <a:p>
            <a:r>
              <a:rPr lang="en-US" dirty="0"/>
              <a:t>Code Explanation   &amp;   Q/A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264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69A2-F3B7-43D5-B0E9-4D9A2210E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818" y="2728735"/>
            <a:ext cx="3135777" cy="140053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243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053F2-93AC-4573-B46B-8AA4B1114E64}"/>
              </a:ext>
            </a:extLst>
          </p:cNvPr>
          <p:cNvSpPr txBox="1"/>
          <p:nvPr/>
        </p:nvSpPr>
        <p:spPr>
          <a:xfrm>
            <a:off x="423168" y="2202566"/>
            <a:ext cx="111325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A distributed system is a software system that interconnects a collection of heterogeneous independent computers, where coordination and communication between computers only happen through message passing, with the intention of working towards a common goal. </a:t>
            </a:r>
          </a:p>
          <a:p>
            <a:pPr marL="0" indent="0" algn="just">
              <a:buNone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The idea behind distributed systems is to provide a viewpoint of being a single coherent system, to the outside world. So, the set of independent computers or nodes are interconnected through a Local Area Network (LAN) or a Wide Area Network (WAN). </a:t>
            </a:r>
          </a:p>
          <a:p>
            <a:pPr marL="0" indent="0" algn="just">
              <a:buNone/>
            </a:pPr>
            <a:endParaRPr lang="en-US" dirty="0"/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Types-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Centralised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Client/Server Model</a:t>
            </a:r>
            <a:endParaRPr lang="en-IN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Decentralised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 to Peer Systems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 Architectures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6726F2-3AF2-46E9-8C45-0B192F89C87E}"/>
              </a:ext>
            </a:extLst>
          </p:cNvPr>
          <p:cNvSpPr/>
          <p:nvPr/>
        </p:nvSpPr>
        <p:spPr>
          <a:xfrm>
            <a:off x="2695937" y="707650"/>
            <a:ext cx="6587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>
                  <a:solidFill>
                    <a:sysClr val="windowText" lastClr="000000"/>
                  </a:solidFill>
                </a:ln>
                <a:effectLst/>
              </a:rPr>
              <a:t>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54741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C01D5-B578-4200-B773-2EAA5AD36CA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en-IN" b="1" dirty="0">
                <a:ln>
                  <a:solidFill>
                    <a:schemeClr val="bg1"/>
                  </a:solidFill>
                </a:ln>
              </a:rPr>
              <a:t>Client/Server Communication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8B2FC-9C49-4FBD-A1FB-0266BF264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Sockets</a:t>
            </a:r>
          </a:p>
          <a:p>
            <a:pPr lvl="1">
              <a:buClr>
                <a:schemeClr val="tx1"/>
              </a:buClr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socket is a pair of an IP address and a port number. For two process to communicate, each of them needs a socket.</a:t>
            </a:r>
          </a:p>
          <a:p>
            <a:pPr lvl="1">
              <a:buClr>
                <a:schemeClr val="tx1"/>
              </a:buClr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sockets only allow to transfer unstructured stream of bytes between processes</a:t>
            </a:r>
          </a:p>
          <a:p>
            <a:pPr>
              <a:buClr>
                <a:schemeClr val="tx1"/>
              </a:buClr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RPC</a:t>
            </a:r>
          </a:p>
          <a:p>
            <a:pPr lvl="1">
              <a:buClr>
                <a:schemeClr val="tx1"/>
              </a:buClr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RPC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call procedures located on other</a:t>
            </a:r>
            <a:r>
              <a:rPr lang="en-US" sz="1800" spc="-125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spc="-5" dirty="0">
                <a:latin typeface="Arial" pitchFamily="34" charset="0"/>
                <a:cs typeface="Arial" pitchFamily="34" charset="0"/>
              </a:rPr>
              <a:t>machines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</a:pPr>
            <a:r>
              <a:rPr lang="en-US" sz="1800" spc="-5" dirty="0">
                <a:latin typeface="Arial" pitchFamily="34" charset="0"/>
                <a:cs typeface="Arial" pitchFamily="34" charset="0"/>
              </a:rPr>
              <a:t>Process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on </a:t>
            </a:r>
            <a:r>
              <a:rPr lang="en-US" sz="1800" spc="-5" dirty="0">
                <a:latin typeface="Arial" pitchFamily="34" charset="0"/>
                <a:cs typeface="Arial" pitchFamily="34" charset="0"/>
              </a:rPr>
              <a:t>machine A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calls procedure on </a:t>
            </a:r>
            <a:r>
              <a:rPr lang="en-US" sz="1800" spc="-5" dirty="0">
                <a:latin typeface="Arial" pitchFamily="34" charset="0"/>
                <a:cs typeface="Arial" pitchFamily="34" charset="0"/>
              </a:rPr>
              <a:t>machine</a:t>
            </a:r>
            <a:r>
              <a:rPr lang="en-US" sz="1800" spc="-34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B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Calling </a:t>
            </a:r>
            <a:r>
              <a:rPr lang="en-US" sz="1800" spc="-5" dirty="0">
                <a:latin typeface="Arial" pitchFamily="34" charset="0"/>
                <a:cs typeface="Arial" pitchFamily="34" charset="0"/>
              </a:rPr>
              <a:t>process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on </a:t>
            </a:r>
            <a:r>
              <a:rPr lang="en-US" sz="1800" spc="-5" dirty="0">
                <a:latin typeface="Arial" pitchFamily="34" charset="0"/>
                <a:cs typeface="Arial" pitchFamily="34" charset="0"/>
              </a:rPr>
              <a:t>A is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suspended, </a:t>
            </a:r>
            <a:r>
              <a:rPr lang="en-US" sz="1800" spc="-5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execution of called procedure</a:t>
            </a:r>
            <a:r>
              <a:rPr lang="en-US" sz="1800" spc="-415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takes  place on</a:t>
            </a:r>
            <a:r>
              <a:rPr lang="en-US" sz="1800" spc="-25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spc="-5" dirty="0">
                <a:latin typeface="Arial" pitchFamily="34" charset="0"/>
                <a:cs typeface="Arial" pitchFamily="34" charset="0"/>
              </a:rPr>
              <a:t>B.</a:t>
            </a:r>
          </a:p>
          <a:p>
            <a:pPr lvl="1">
              <a:buClr>
                <a:schemeClr val="tx1"/>
              </a:buClr>
            </a:pPr>
            <a:r>
              <a:rPr lang="en-US" sz="1800" spc="-5" dirty="0">
                <a:latin typeface="Arial" pitchFamily="34" charset="0"/>
                <a:cs typeface="Arial" pitchFamily="34" charset="0"/>
              </a:rPr>
              <a:t>Information is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transported from caller </a:t>
            </a:r>
            <a:r>
              <a:rPr lang="en-US" sz="1800" spc="-5" dirty="0">
                <a:latin typeface="Arial" pitchFamily="34" charset="0"/>
                <a:cs typeface="Arial" pitchFamily="34" charset="0"/>
              </a:rPr>
              <a:t>(A)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to callee (B) in the</a:t>
            </a:r>
            <a:r>
              <a:rPr lang="en-US" sz="1800" spc="-125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spc="-5" dirty="0">
                <a:latin typeface="Arial" pitchFamily="34" charset="0"/>
                <a:cs typeface="Arial" pitchFamily="34" charset="0"/>
              </a:rPr>
              <a:t>parameters 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sz="1800" spc="-5" dirty="0">
                <a:latin typeface="Arial" pitchFamily="34" charset="0"/>
                <a:cs typeface="Arial" pitchFamily="34" charset="0"/>
              </a:rPr>
              <a:t>is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returned back in the procedure</a:t>
            </a:r>
            <a:r>
              <a:rPr lang="en-US" sz="1800" spc="-8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result.</a:t>
            </a:r>
          </a:p>
          <a:p>
            <a:pPr lvl="1">
              <a:buClr>
                <a:schemeClr val="tx1"/>
              </a:buClr>
            </a:pPr>
            <a:r>
              <a:rPr lang="en-US" sz="1800" spc="-5" dirty="0">
                <a:latin typeface="Arial" pitchFamily="34" charset="0"/>
                <a:cs typeface="Arial" pitchFamily="34" charset="0"/>
              </a:rPr>
              <a:t>Message passing is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not visible to</a:t>
            </a:r>
            <a:r>
              <a:rPr lang="en-US" sz="1800" spc="-45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spc="-15" dirty="0">
                <a:latin typeface="Arial" pitchFamily="34" charset="0"/>
                <a:cs typeface="Arial" pitchFamily="34" charset="0"/>
              </a:rPr>
              <a:t>programmer.</a:t>
            </a: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50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1869-EFEC-4FC2-BDCB-ABA3592A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88767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US" spc="-5" dirty="0">
                <a:latin typeface="Times New Roman"/>
                <a:cs typeface="Times New Roman"/>
              </a:rPr>
              <a:t>Steps </a:t>
            </a:r>
            <a:r>
              <a:rPr lang="en-US" dirty="0">
                <a:latin typeface="Times New Roman"/>
                <a:cs typeface="Times New Roman"/>
              </a:rPr>
              <a:t>involved in doing </a:t>
            </a:r>
            <a:r>
              <a:rPr lang="en-US" spc="-5" dirty="0">
                <a:latin typeface="Times New Roman"/>
                <a:cs typeface="Times New Roman"/>
              </a:rPr>
              <a:t>remote computation </a:t>
            </a:r>
            <a:r>
              <a:rPr lang="en-US" dirty="0">
                <a:latin typeface="Times New Roman"/>
                <a:cs typeface="Times New Roman"/>
              </a:rPr>
              <a:t>through </a:t>
            </a:r>
            <a:r>
              <a:rPr lang="en-US" spc="-5" dirty="0">
                <a:latin typeface="Times New Roman"/>
                <a:cs typeface="Times New Roman"/>
              </a:rPr>
              <a:t>RPC</a:t>
            </a:r>
            <a:endParaRPr lang="en-IN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499F975-F5DC-4832-89FF-AAF066420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02" y="1979721"/>
            <a:ext cx="10653203" cy="4518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149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44B4-7A87-4A54-B055-BF6A3769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045"/>
            <a:ext cx="3512461" cy="1400530"/>
          </a:xfrm>
        </p:spPr>
        <p:txBody>
          <a:bodyPr/>
          <a:lstStyle/>
          <a:p>
            <a:r>
              <a:rPr lang="en-US" dirty="0"/>
              <a:t>Main flow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BDA-923C-4F61-8162-178D3AA84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42" y="1295064"/>
            <a:ext cx="9827580" cy="4868998"/>
          </a:xfr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71847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927B5F-0C9D-450B-ACE2-C9BD43833249}"/>
              </a:ext>
            </a:extLst>
          </p:cNvPr>
          <p:cNvSpPr/>
          <p:nvPr/>
        </p:nvSpPr>
        <p:spPr>
          <a:xfrm>
            <a:off x="61793" y="776951"/>
            <a:ext cx="4040320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cap="none" spc="0" dirty="0">
                <a:ln w="12700">
                  <a:noFill/>
                  <a:prstDash val="solid"/>
                </a:ln>
              </a:rPr>
              <a:t>Used to store private keys or unique ids of each file server and client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n w="12700">
                  <a:noFill/>
                  <a:prstDash val="solid"/>
                </a:ln>
              </a:rPr>
              <a:t>The key passing is done using Needham Schrodinger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n w="12700">
                  <a:noFill/>
                  <a:prstDash val="solid"/>
                </a:ln>
              </a:rPr>
              <a:t>For each file server and client server to start, it has to be registered on KDC.</a:t>
            </a:r>
          </a:p>
          <a:p>
            <a:endParaRPr lang="en-US" sz="16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</a:endParaRPr>
          </a:p>
          <a:p>
            <a:endParaRPr lang="en-US" sz="16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</a:endParaRPr>
          </a:p>
          <a:p>
            <a:pPr algn="ctr"/>
            <a:endParaRPr lang="en-US" sz="16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B2E64-8B34-4D6C-A1F2-F39C23248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72" y="1003738"/>
            <a:ext cx="8064834" cy="5463060"/>
          </a:xfrm>
          <a:prstGeom prst="rect">
            <a:avLst/>
          </a:prstGeom>
          <a:ln>
            <a:noFill/>
          </a:ln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89874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BF1482-5534-4669-A726-358ED0C82FE5}"/>
              </a:ext>
            </a:extLst>
          </p:cNvPr>
          <p:cNvSpPr/>
          <p:nvPr/>
        </p:nvSpPr>
        <p:spPr>
          <a:xfrm>
            <a:off x="106532" y="2843879"/>
            <a:ext cx="6519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Needham Protocol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FF8E1-563B-4927-BF00-CB1FD2379302}"/>
              </a:ext>
            </a:extLst>
          </p:cNvPr>
          <p:cNvSpPr txBox="1"/>
          <p:nvPr/>
        </p:nvSpPr>
        <p:spPr>
          <a:xfrm>
            <a:off x="7101375" y="2274838"/>
            <a:ext cx="517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 – Private key known only to KDC and Client/File Server</a:t>
            </a:r>
          </a:p>
          <a:p>
            <a:endParaRPr lang="en-US" sz="1400" dirty="0"/>
          </a:p>
          <a:p>
            <a:r>
              <a:rPr lang="en-US" sz="1400" dirty="0"/>
              <a:t>Pb - Private key known only to KDC and Controller</a:t>
            </a:r>
          </a:p>
          <a:p>
            <a:endParaRPr lang="en-US" sz="1400" dirty="0"/>
          </a:p>
          <a:p>
            <a:r>
              <a:rPr lang="en-US" sz="1400" dirty="0"/>
              <a:t>Ks – Session Key generated for session between Client/File Server and Controller</a:t>
            </a:r>
          </a:p>
          <a:p>
            <a:endParaRPr lang="en-US" sz="1400" dirty="0"/>
          </a:p>
          <a:p>
            <a:r>
              <a:rPr lang="en-US" sz="1400" dirty="0" err="1"/>
              <a:t>Na,Nb</a:t>
            </a:r>
            <a:r>
              <a:rPr lang="en-US" sz="1400" dirty="0"/>
              <a:t> – </a:t>
            </a:r>
            <a:r>
              <a:rPr lang="en-US" sz="1400" dirty="0" err="1"/>
              <a:t>nounces</a:t>
            </a:r>
            <a:r>
              <a:rPr lang="en-US" sz="1400" dirty="0"/>
              <a:t> generated by Client and Controller respectively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0F650-834D-4BD4-86F8-A267028B9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318902"/>
            <a:ext cx="8958649" cy="1811965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00982-A519-4A42-A6D7-4D066CCBA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41" y="4055151"/>
            <a:ext cx="8792308" cy="2533993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70967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1053A1-08BD-4E54-9464-321B17A29739}"/>
              </a:ext>
            </a:extLst>
          </p:cNvPr>
          <p:cNvSpPr/>
          <p:nvPr/>
        </p:nvSpPr>
        <p:spPr>
          <a:xfrm>
            <a:off x="53548" y="1109698"/>
            <a:ext cx="5847733" cy="28931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File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cap="none" spc="0" dirty="0">
                <a:ln w="12700">
                  <a:noFill/>
                  <a:prstDash val="solid"/>
                </a:ln>
              </a:rPr>
              <a:t>Unique port number and session key for each file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n w="12700">
                  <a:noFill/>
                  <a:prstDash val="solid"/>
                </a:ln>
              </a:rPr>
              <a:t>Request the controller to know which commands</a:t>
            </a:r>
          </a:p>
          <a:p>
            <a:r>
              <a:rPr lang="en-US" sz="1600" b="1" dirty="0">
                <a:ln w="12700">
                  <a:noFill/>
                  <a:prstDash val="solid"/>
                </a:ln>
              </a:rPr>
              <a:t>     needs to be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cap="none" spc="0" dirty="0">
                <a:ln w="12700">
                  <a:noFill/>
                  <a:prstDash val="solid"/>
                </a:ln>
              </a:rPr>
              <a:t>Sends the result back to the controller when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n w="12700">
                  <a:noFill/>
                  <a:prstDash val="solid"/>
                </a:ln>
              </a:rPr>
              <a:t>On getting closed, it gets deleted from the list of available </a:t>
            </a:r>
            <a:r>
              <a:rPr lang="en-US" sz="1600" b="1" cap="none" spc="0" dirty="0">
                <a:ln w="12700">
                  <a:noFill/>
                  <a:prstDash val="solid"/>
                </a:ln>
              </a:rPr>
              <a:t>file severs for clients by sending command to the 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1D26A-2137-4DA2-8989-8D577BC90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" y="3061056"/>
            <a:ext cx="12192000" cy="2928546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6697699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4322</TotalTime>
  <Words>567</Words>
  <Application>Microsoft Office PowerPoint</Application>
  <PresentationFormat>Widescreen</PresentationFormat>
  <Paragraphs>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Celestial</vt:lpstr>
      <vt:lpstr>PowerPoint Presentation</vt:lpstr>
      <vt:lpstr>PowerPoint Presentation</vt:lpstr>
      <vt:lpstr>PowerPoint Presentation</vt:lpstr>
      <vt:lpstr>Client/Server Communication </vt:lpstr>
      <vt:lpstr>Steps involved in doing remote computation through RPC</vt:lpstr>
      <vt:lpstr>Main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Explanation   &amp;   Q/A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</dc:title>
  <dc:creator>KSHITIJ MATHUR</dc:creator>
  <cp:lastModifiedBy>SAKSHI VATSA</cp:lastModifiedBy>
  <cp:revision>52</cp:revision>
  <dcterms:created xsi:type="dcterms:W3CDTF">2020-11-08T07:23:55Z</dcterms:created>
  <dcterms:modified xsi:type="dcterms:W3CDTF">2020-11-18T17:24:48Z</dcterms:modified>
</cp:coreProperties>
</file>